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60" r:id="rId1"/>
  </p:sldMasterIdLst>
  <p:notesMasterIdLst>
    <p:notesMasterId r:id="rId2"/>
  </p:notesMasterIdLst>
  <p:sldIdLst>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p:restoredLeft sz="15620"/>
    <p:restoredTop sz="94660"/>
  </p:normalViewPr>
  <p:slideViewPr>
    <p:cSldViewPr>
      <p:cViewPr>
        <p:scale>
          <a:sx n="76" d="100"/>
          <a:sy n="76" d="100"/>
        </p:scale>
        <p:origin x="-11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53" name=""/>
        <p:cNvGrpSpPr/>
        <p:nvPr/>
      </p:nvGrpSpPr>
      <p:grpSpPr>
        <a:xfrm>
          <a:off x="0" y="0"/>
          <a:ext cx="0" cy="0"/>
          <a:chOff x="0" y="0"/>
          <a:chExt cx="0" cy="0"/>
        </a:xfrm>
      </p:grpSpPr>
      <p:sp>
        <p:nvSpPr>
          <p:cNvPr id="1048665"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66"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67"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68"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9"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70"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IN"/>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IN"/>
          </a:p>
        </p:txBody>
      </p:sp>
      <p:sp>
        <p:nvSpPr>
          <p:cNvPr id="1048583" name="Date Placeholder 3"/>
          <p:cNvSpPr>
            <a:spLocks noGrp="1"/>
          </p:cNvSpPr>
          <p:nvPr>
            <p:ph type="dt" sz="half" idx="10"/>
          </p:nvPr>
        </p:nvSpPr>
        <p:spPr/>
        <p:txBody>
          <a:bodyPr/>
          <a:p>
            <a:fld id="{9FB3970A-D74D-4CC9-9F82-EA83872FBD52}" type="datetimeFigureOut">
              <a:rPr lang="en-US" smtClean="0"/>
              <a:t>1/30/2018</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6" name=""/>
        <p:cNvGrpSpPr/>
        <p:nvPr/>
      </p:nvGrpSpPr>
      <p:grpSpPr>
        <a:xfrm>
          <a:off x="0" y="0"/>
          <a:ext cx="0" cy="0"/>
          <a:chOff x="0" y="0"/>
          <a:chExt cx="0" cy="0"/>
        </a:xfrm>
      </p:grpSpPr>
      <p:sp>
        <p:nvSpPr>
          <p:cNvPr id="1048632" name="Title 1"/>
          <p:cNvSpPr>
            <a:spLocks noGrp="1"/>
          </p:cNvSpPr>
          <p:nvPr>
            <p:ph type="title"/>
          </p:nvPr>
        </p:nvSpPr>
        <p:spPr/>
        <p:txBody>
          <a:bodyPr/>
          <a:p>
            <a:r>
              <a:rPr lang="en-US" smtClean="0"/>
              <a:t>Click to edit Master title style</a:t>
            </a:r>
            <a:endParaRPr lang="en-IN"/>
          </a:p>
        </p:txBody>
      </p:sp>
      <p:sp>
        <p:nvSpPr>
          <p:cNvPr id="1048633"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34" name="Date Placeholder 3"/>
          <p:cNvSpPr>
            <a:spLocks noGrp="1"/>
          </p:cNvSpPr>
          <p:nvPr>
            <p:ph type="dt" sz="half" idx="10"/>
          </p:nvPr>
        </p:nvSpPr>
        <p:spPr/>
        <p:txBody>
          <a:bodyPr/>
          <a:p>
            <a:fld id="{9FB3970A-D74D-4CC9-9F82-EA83872FBD52}" type="datetimeFigureOut">
              <a:rPr lang="en-US" smtClean="0"/>
              <a:t>1/30/2018</a:t>
            </a:fld>
            <a:endParaRPr lang="en-US"/>
          </a:p>
        </p:txBody>
      </p:sp>
      <p:sp>
        <p:nvSpPr>
          <p:cNvPr id="1048635" name="Footer Placeholder 4"/>
          <p:cNvSpPr>
            <a:spLocks noGrp="1"/>
          </p:cNvSpPr>
          <p:nvPr>
            <p:ph type="ftr" sz="quarter" idx="11"/>
          </p:nvPr>
        </p:nvSpPr>
        <p:spPr/>
        <p:txBody>
          <a:bodyPr/>
          <a:p>
            <a:endParaRPr lang="en-US"/>
          </a:p>
        </p:txBody>
      </p:sp>
      <p:sp>
        <p:nvSpPr>
          <p:cNvPr id="1048636" name="Slide Number Placeholder 5"/>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4" name=""/>
        <p:cNvGrpSpPr/>
        <p:nvPr/>
      </p:nvGrpSpPr>
      <p:grpSpPr>
        <a:xfrm>
          <a:off x="0" y="0"/>
          <a:ext cx="0" cy="0"/>
          <a:chOff x="0" y="0"/>
          <a:chExt cx="0" cy="0"/>
        </a:xfrm>
      </p:grpSpPr>
      <p:sp>
        <p:nvSpPr>
          <p:cNvPr id="1048621"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IN"/>
          </a:p>
        </p:txBody>
      </p:sp>
      <p:sp>
        <p:nvSpPr>
          <p:cNvPr id="1048622"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23" name="Date Placeholder 3"/>
          <p:cNvSpPr>
            <a:spLocks noGrp="1"/>
          </p:cNvSpPr>
          <p:nvPr>
            <p:ph type="dt" sz="half" idx="10"/>
          </p:nvPr>
        </p:nvSpPr>
        <p:spPr/>
        <p:txBody>
          <a:bodyPr/>
          <a:p>
            <a:fld id="{9FB3970A-D74D-4CC9-9F82-EA83872FBD52}" type="datetimeFigureOut">
              <a:rPr lang="en-US" smtClean="0"/>
              <a:t>1/30/2018</a:t>
            </a:fld>
            <a:endParaRPr lang="en-US"/>
          </a:p>
        </p:txBody>
      </p:sp>
      <p:sp>
        <p:nvSpPr>
          <p:cNvPr id="1048624" name="Footer Placeholder 4"/>
          <p:cNvSpPr>
            <a:spLocks noGrp="1"/>
          </p:cNvSpPr>
          <p:nvPr>
            <p:ph type="ftr" sz="quarter" idx="11"/>
          </p:nvPr>
        </p:nvSpPr>
        <p:spPr/>
        <p:txBody>
          <a:bodyPr/>
          <a:p>
            <a:endParaRPr lang="en-US"/>
          </a:p>
        </p:txBody>
      </p:sp>
      <p:sp>
        <p:nvSpPr>
          <p:cNvPr id="1048625" name="Slide Number Placeholder 5"/>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9"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IN"/>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90" name="Date Placeholder 3"/>
          <p:cNvSpPr>
            <a:spLocks noGrp="1"/>
          </p:cNvSpPr>
          <p:nvPr>
            <p:ph type="dt" sz="half" idx="10"/>
          </p:nvPr>
        </p:nvSpPr>
        <p:spPr/>
        <p:txBody>
          <a:bodyPr/>
          <a:p>
            <a:fld id="{9FB3970A-D74D-4CC9-9F82-EA83872FBD52}" type="datetimeFigureOut">
              <a:rPr lang="en-US" smtClean="0"/>
              <a:t>1/30/2018</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47" name=""/>
        <p:cNvGrpSpPr/>
        <p:nvPr/>
      </p:nvGrpSpPr>
      <p:grpSpPr>
        <a:xfrm>
          <a:off x="0" y="0"/>
          <a:ext cx="0" cy="0"/>
          <a:chOff x="0" y="0"/>
          <a:chExt cx="0" cy="0"/>
        </a:xfrm>
      </p:grpSpPr>
      <p:sp>
        <p:nvSpPr>
          <p:cNvPr id="1048637"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IN"/>
          </a:p>
        </p:txBody>
      </p:sp>
      <p:sp>
        <p:nvSpPr>
          <p:cNvPr id="1048638"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39" name="Date Placeholder 3"/>
          <p:cNvSpPr>
            <a:spLocks noGrp="1"/>
          </p:cNvSpPr>
          <p:nvPr>
            <p:ph type="dt" sz="half" idx="10"/>
          </p:nvPr>
        </p:nvSpPr>
        <p:spPr/>
        <p:txBody>
          <a:bodyPr/>
          <a:p>
            <a:fld id="{9FB3970A-D74D-4CC9-9F82-EA83872FBD52}" type="datetimeFigureOut">
              <a:rPr lang="en-US" smtClean="0"/>
              <a:t>1/30/2018</a:t>
            </a:fld>
            <a:endParaRPr lang="en-US"/>
          </a:p>
        </p:txBody>
      </p:sp>
      <p:sp>
        <p:nvSpPr>
          <p:cNvPr id="1048640" name="Footer Placeholder 4"/>
          <p:cNvSpPr>
            <a:spLocks noGrp="1"/>
          </p:cNvSpPr>
          <p:nvPr>
            <p:ph type="ftr" sz="quarter" idx="11"/>
          </p:nvPr>
        </p:nvSpPr>
        <p:spPr/>
        <p:txBody>
          <a:bodyPr/>
          <a:p>
            <a:endParaRPr lang="en-US"/>
          </a:p>
        </p:txBody>
      </p:sp>
      <p:sp>
        <p:nvSpPr>
          <p:cNvPr id="1048641" name="Slide Number Placeholder 5"/>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48" name=""/>
        <p:cNvGrpSpPr/>
        <p:nvPr/>
      </p:nvGrpSpPr>
      <p:grpSpPr>
        <a:xfrm>
          <a:off x="0" y="0"/>
          <a:ext cx="0" cy="0"/>
          <a:chOff x="0" y="0"/>
          <a:chExt cx="0" cy="0"/>
        </a:xfrm>
      </p:grpSpPr>
      <p:sp>
        <p:nvSpPr>
          <p:cNvPr id="1048642" name="Title 1"/>
          <p:cNvSpPr>
            <a:spLocks noGrp="1"/>
          </p:cNvSpPr>
          <p:nvPr>
            <p:ph type="title"/>
          </p:nvPr>
        </p:nvSpPr>
        <p:spPr/>
        <p:txBody>
          <a:bodyPr/>
          <a:p>
            <a:r>
              <a:rPr lang="en-US" smtClean="0"/>
              <a:t>Click to edit Master title style</a:t>
            </a:r>
            <a:endParaRPr lang="en-IN"/>
          </a:p>
        </p:txBody>
      </p:sp>
      <p:sp>
        <p:nvSpPr>
          <p:cNvPr id="104864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4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45" name="Date Placeholder 4"/>
          <p:cNvSpPr>
            <a:spLocks noGrp="1"/>
          </p:cNvSpPr>
          <p:nvPr>
            <p:ph type="dt" sz="half" idx="10"/>
          </p:nvPr>
        </p:nvSpPr>
        <p:spPr/>
        <p:txBody>
          <a:bodyPr/>
          <a:p>
            <a:fld id="{9FB3970A-D74D-4CC9-9F82-EA83872FBD52}" type="datetimeFigureOut">
              <a:rPr lang="en-US" smtClean="0"/>
              <a:t>1/30/2018</a:t>
            </a:fld>
            <a:endParaRPr lang="en-US"/>
          </a:p>
        </p:txBody>
      </p:sp>
      <p:sp>
        <p:nvSpPr>
          <p:cNvPr id="1048646" name="Footer Placeholder 5"/>
          <p:cNvSpPr>
            <a:spLocks noGrp="1"/>
          </p:cNvSpPr>
          <p:nvPr>
            <p:ph type="ftr" sz="quarter" idx="11"/>
          </p:nvPr>
        </p:nvSpPr>
        <p:spPr/>
        <p:txBody>
          <a:bodyPr/>
          <a:p>
            <a:endParaRPr lang="en-US"/>
          </a:p>
        </p:txBody>
      </p:sp>
      <p:sp>
        <p:nvSpPr>
          <p:cNvPr id="1048647" name="Slide Number Placeholder 6"/>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49" name=""/>
        <p:cNvGrpSpPr/>
        <p:nvPr/>
      </p:nvGrpSpPr>
      <p:grpSpPr>
        <a:xfrm>
          <a:off x="0" y="0"/>
          <a:ext cx="0" cy="0"/>
          <a:chOff x="0" y="0"/>
          <a:chExt cx="0" cy="0"/>
        </a:xfrm>
      </p:grpSpPr>
      <p:sp>
        <p:nvSpPr>
          <p:cNvPr id="1048648" name="Title 1"/>
          <p:cNvSpPr>
            <a:spLocks noGrp="1"/>
          </p:cNvSpPr>
          <p:nvPr>
            <p:ph type="title"/>
          </p:nvPr>
        </p:nvSpPr>
        <p:spPr/>
        <p:txBody>
          <a:bodyPr/>
          <a:p>
            <a:r>
              <a:rPr lang="en-US" smtClean="0"/>
              <a:t>Click to edit Master title style</a:t>
            </a:r>
            <a:endParaRPr lang="en-IN"/>
          </a:p>
        </p:txBody>
      </p:sp>
      <p:sp>
        <p:nvSpPr>
          <p:cNvPr id="1048649"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50"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51"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52"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53" name="Date Placeholder 6"/>
          <p:cNvSpPr>
            <a:spLocks noGrp="1"/>
          </p:cNvSpPr>
          <p:nvPr>
            <p:ph type="dt" sz="half" idx="10"/>
          </p:nvPr>
        </p:nvSpPr>
        <p:spPr/>
        <p:txBody>
          <a:bodyPr/>
          <a:p>
            <a:fld id="{9FB3970A-D74D-4CC9-9F82-EA83872FBD52}" type="datetimeFigureOut">
              <a:rPr lang="en-US" smtClean="0"/>
              <a:t>1/30/2018</a:t>
            </a:fld>
            <a:endParaRPr lang="en-US"/>
          </a:p>
        </p:txBody>
      </p:sp>
      <p:sp>
        <p:nvSpPr>
          <p:cNvPr id="1048654" name="Footer Placeholder 7"/>
          <p:cNvSpPr>
            <a:spLocks noGrp="1"/>
          </p:cNvSpPr>
          <p:nvPr>
            <p:ph type="ftr" sz="quarter" idx="11"/>
          </p:nvPr>
        </p:nvSpPr>
        <p:spPr/>
        <p:txBody>
          <a:bodyPr/>
          <a:p>
            <a:endParaRPr lang="en-US"/>
          </a:p>
        </p:txBody>
      </p:sp>
      <p:sp>
        <p:nvSpPr>
          <p:cNvPr id="1048655" name="Slide Number Placeholder 8"/>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43" name=""/>
        <p:cNvGrpSpPr/>
        <p:nvPr/>
      </p:nvGrpSpPr>
      <p:grpSpPr>
        <a:xfrm>
          <a:off x="0" y="0"/>
          <a:ext cx="0" cy="0"/>
          <a:chOff x="0" y="0"/>
          <a:chExt cx="0" cy="0"/>
        </a:xfrm>
      </p:grpSpPr>
      <p:sp>
        <p:nvSpPr>
          <p:cNvPr id="1048617" name="Title 1"/>
          <p:cNvSpPr>
            <a:spLocks noGrp="1"/>
          </p:cNvSpPr>
          <p:nvPr>
            <p:ph type="title"/>
          </p:nvPr>
        </p:nvSpPr>
        <p:spPr/>
        <p:txBody>
          <a:bodyPr/>
          <a:p>
            <a:r>
              <a:rPr lang="en-US" smtClean="0"/>
              <a:t>Click to edit Master title style</a:t>
            </a:r>
            <a:endParaRPr lang="en-IN"/>
          </a:p>
        </p:txBody>
      </p:sp>
      <p:sp>
        <p:nvSpPr>
          <p:cNvPr id="1048618" name="Date Placeholder 2"/>
          <p:cNvSpPr>
            <a:spLocks noGrp="1"/>
          </p:cNvSpPr>
          <p:nvPr>
            <p:ph type="dt" sz="half" idx="10"/>
          </p:nvPr>
        </p:nvSpPr>
        <p:spPr/>
        <p:txBody>
          <a:bodyPr/>
          <a:p>
            <a:fld id="{9FB3970A-D74D-4CC9-9F82-EA83872FBD52}" type="datetimeFigureOut">
              <a:rPr lang="en-US" smtClean="0"/>
              <a:t>1/30/2018</a:t>
            </a:fld>
            <a:endParaRPr lang="en-US"/>
          </a:p>
        </p:txBody>
      </p:sp>
      <p:sp>
        <p:nvSpPr>
          <p:cNvPr id="1048619" name="Footer Placeholder 3"/>
          <p:cNvSpPr>
            <a:spLocks noGrp="1"/>
          </p:cNvSpPr>
          <p:nvPr>
            <p:ph type="ftr" sz="quarter" idx="11"/>
          </p:nvPr>
        </p:nvSpPr>
        <p:spPr/>
        <p:txBody>
          <a:bodyPr/>
          <a:p>
            <a:endParaRPr lang="en-US"/>
          </a:p>
        </p:txBody>
      </p:sp>
      <p:sp>
        <p:nvSpPr>
          <p:cNvPr id="1048620" name="Slide Number Placeholder 4"/>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50" name=""/>
        <p:cNvGrpSpPr/>
        <p:nvPr/>
      </p:nvGrpSpPr>
      <p:grpSpPr>
        <a:xfrm>
          <a:off x="0" y="0"/>
          <a:ext cx="0" cy="0"/>
          <a:chOff x="0" y="0"/>
          <a:chExt cx="0" cy="0"/>
        </a:xfrm>
      </p:grpSpPr>
      <p:sp>
        <p:nvSpPr>
          <p:cNvPr id="1048656" name="Date Placeholder 1"/>
          <p:cNvSpPr>
            <a:spLocks noGrp="1"/>
          </p:cNvSpPr>
          <p:nvPr>
            <p:ph type="dt" sz="half" idx="10"/>
          </p:nvPr>
        </p:nvSpPr>
        <p:spPr/>
        <p:txBody>
          <a:bodyPr/>
          <a:p>
            <a:fld id="{9FB3970A-D74D-4CC9-9F82-EA83872FBD52}" type="datetimeFigureOut">
              <a:rPr lang="en-US" smtClean="0"/>
              <a:t>1/30/2018</a:t>
            </a:fld>
            <a:endParaRPr lang="en-US"/>
          </a:p>
        </p:txBody>
      </p:sp>
      <p:sp>
        <p:nvSpPr>
          <p:cNvPr id="1048657" name="Footer Placeholder 2"/>
          <p:cNvSpPr>
            <a:spLocks noGrp="1"/>
          </p:cNvSpPr>
          <p:nvPr>
            <p:ph type="ftr" sz="quarter" idx="11"/>
          </p:nvPr>
        </p:nvSpPr>
        <p:spPr/>
        <p:txBody>
          <a:bodyPr/>
          <a:p>
            <a:endParaRPr lang="en-US"/>
          </a:p>
        </p:txBody>
      </p:sp>
      <p:sp>
        <p:nvSpPr>
          <p:cNvPr id="1048658" name="Slide Number Placeholder 3"/>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51" name=""/>
        <p:cNvGrpSpPr/>
        <p:nvPr/>
      </p:nvGrpSpPr>
      <p:grpSpPr>
        <a:xfrm>
          <a:off x="0" y="0"/>
          <a:ext cx="0" cy="0"/>
          <a:chOff x="0" y="0"/>
          <a:chExt cx="0" cy="0"/>
        </a:xfrm>
      </p:grpSpPr>
      <p:sp>
        <p:nvSpPr>
          <p:cNvPr id="1048659"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IN"/>
          </a:p>
        </p:txBody>
      </p:sp>
      <p:sp>
        <p:nvSpPr>
          <p:cNvPr id="1048660"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661"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62" name="Date Placeholder 4"/>
          <p:cNvSpPr>
            <a:spLocks noGrp="1"/>
          </p:cNvSpPr>
          <p:nvPr>
            <p:ph type="dt" sz="half" idx="10"/>
          </p:nvPr>
        </p:nvSpPr>
        <p:spPr/>
        <p:txBody>
          <a:bodyPr/>
          <a:p>
            <a:fld id="{9FB3970A-D74D-4CC9-9F82-EA83872FBD52}" type="datetimeFigureOut">
              <a:rPr lang="en-US" smtClean="0"/>
              <a:t>1/30/2018</a:t>
            </a:fld>
            <a:endParaRPr lang="en-US"/>
          </a:p>
        </p:txBody>
      </p:sp>
      <p:sp>
        <p:nvSpPr>
          <p:cNvPr id="1048663" name="Footer Placeholder 5"/>
          <p:cNvSpPr>
            <a:spLocks noGrp="1"/>
          </p:cNvSpPr>
          <p:nvPr>
            <p:ph type="ftr" sz="quarter" idx="11"/>
          </p:nvPr>
        </p:nvSpPr>
        <p:spPr/>
        <p:txBody>
          <a:bodyPr/>
          <a:p>
            <a:endParaRPr lang="en-US"/>
          </a:p>
        </p:txBody>
      </p:sp>
      <p:sp>
        <p:nvSpPr>
          <p:cNvPr id="1048664" name="Slide Number Placeholder 6"/>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45" name=""/>
        <p:cNvGrpSpPr/>
        <p:nvPr/>
      </p:nvGrpSpPr>
      <p:grpSpPr>
        <a:xfrm>
          <a:off x="0" y="0"/>
          <a:ext cx="0" cy="0"/>
          <a:chOff x="0" y="0"/>
          <a:chExt cx="0" cy="0"/>
        </a:xfrm>
      </p:grpSpPr>
      <p:sp>
        <p:nvSpPr>
          <p:cNvPr id="1048626"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IN"/>
          </a:p>
        </p:txBody>
      </p:sp>
      <p:sp>
        <p:nvSpPr>
          <p:cNvPr id="1048627"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IN"/>
          </a:p>
        </p:txBody>
      </p:sp>
      <p:sp>
        <p:nvSpPr>
          <p:cNvPr id="1048628"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29" name="Date Placeholder 4"/>
          <p:cNvSpPr>
            <a:spLocks noGrp="1"/>
          </p:cNvSpPr>
          <p:nvPr>
            <p:ph type="dt" sz="half" idx="10"/>
          </p:nvPr>
        </p:nvSpPr>
        <p:spPr/>
        <p:txBody>
          <a:bodyPr/>
          <a:p>
            <a:fld id="{9FB3970A-D74D-4CC9-9F82-EA83872FBD52}" type="datetimeFigureOut">
              <a:rPr lang="en-US" smtClean="0"/>
              <a:t>1/30/2018</a:t>
            </a:fld>
            <a:endParaRPr lang="en-US"/>
          </a:p>
        </p:txBody>
      </p:sp>
      <p:sp>
        <p:nvSpPr>
          <p:cNvPr id="1048630" name="Footer Placeholder 5"/>
          <p:cNvSpPr>
            <a:spLocks noGrp="1"/>
          </p:cNvSpPr>
          <p:nvPr>
            <p:ph type="ftr" sz="quarter" idx="11"/>
          </p:nvPr>
        </p:nvSpPr>
        <p:spPr/>
        <p:txBody>
          <a:bodyPr/>
          <a:p>
            <a:endParaRPr lang="en-US"/>
          </a:p>
        </p:txBody>
      </p:sp>
      <p:sp>
        <p:nvSpPr>
          <p:cNvPr id="1048631" name="Slide Number Placeholder 6"/>
          <p:cNvSpPr>
            <a:spLocks noGrp="1"/>
          </p:cNvSpPr>
          <p:nvPr>
            <p:ph type="sldNum" sz="quarter" idx="12"/>
          </p:nvPr>
        </p:nvSpPr>
        <p:spPr/>
        <p:txBody>
          <a:bodyPr/>
          <a:p>
            <a:fld id="{C1B0F3E6-7CFD-46B8-BC39-642C2FE433E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IN"/>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9FB3970A-D74D-4CC9-9F82-EA83872FBD52}" type="datetimeFigureOut">
              <a:rPr lang="en-US" smtClean="0"/>
              <a:t>1/30/2018</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C1B0F3E6-7CFD-46B8-BC39-642C2FE433E0}"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671" name="Title 1"/>
          <p:cNvSpPr>
            <a:spLocks noGrp="1"/>
          </p:cNvSpPr>
          <p:nvPr>
            <p:ph type="ctrTitle"/>
          </p:nvPr>
        </p:nvSpPr>
        <p:spPr>
          <a:xfrm>
            <a:off x="685800" y="789141"/>
            <a:ext cx="7772400" cy="5005703"/>
          </a:xfrm>
          <a:prstGeom prst="rect"/>
        </p:spPr>
        <p:txBody>
          <a:bodyPr anchor="ctr" bIns="45720" lIns="91440" rIns="91440" rtlCol="0" tIns="45720" vert="horz">
            <a:normAutofit/>
          </a:bodyPr>
          <a:lstStyle>
            <a:lvl1pPr algn="ctr" defTabSz="914400" eaLnBrk="1" hangingPunct="1" latinLnBrk="0" rtl="0">
              <a:spcBef>
                <a:spcPct val="0"/>
              </a:spcBef>
              <a:buNone/>
              <a:defRPr sz="4400" kern="1200">
                <a:solidFill>
                  <a:schemeClr val="tx1"/>
                </a:solidFill>
                <a:latin typeface="+mj-lt"/>
                <a:ea typeface="+mj-ea"/>
                <a:cs typeface="+mj-cs"/>
              </a:defRPr>
            </a:lvl1pPr>
          </a:lstStyle>
          <a:p>
            <a:r>
              <a:rPr dirty="0" lang="en-US" smtClean="0">
                <a:latin typeface="Times New Roman" pitchFamily="18" charset="0"/>
                <a:cs typeface="Times New Roman" pitchFamily="18" charset="0"/>
              </a:rPr>
              <a:t>Chapter-6</a:t>
            </a:r>
            <a:br>
              <a:rPr dirty="0" lang="en-US" smtClean="0">
                <a:latin typeface="Times New Roman" pitchFamily="18" charset="0"/>
                <a:cs typeface="Times New Roman" pitchFamily="18" charset="0"/>
              </a:rPr>
            </a:br>
            <a:r>
              <a:rPr dirty="0" lang="en-US" smtClean="0">
                <a:latin typeface="Times New Roman" pitchFamily="18" charset="0"/>
                <a:cs typeface="Times New Roman" pitchFamily="18" charset="0"/>
              </a:rPr>
              <a:t>Technological and cultural dimension of globalization  </a:t>
            </a:r>
            <a:endParaRPr dirty="0" lang="en-US">
              <a:latin typeface="Times New Roman" pitchFamily="18" charset="0"/>
              <a:cs typeface="Times New Roman" pitchFamily="18" charset="0"/>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08" name="Title 1"/>
          <p:cNvSpPr>
            <a:spLocks noGrp="1"/>
          </p:cNvSpPr>
          <p:nvPr>
            <p:ph type="title"/>
          </p:nvPr>
        </p:nvSpPr>
        <p:spPr/>
        <p:txBody>
          <a:bodyPr/>
          <a:p>
            <a:r>
              <a:rPr dirty="0" lang="en-US" smtClean="0">
                <a:latin typeface="Times New Roman" pitchFamily="18" charset="0"/>
                <a:cs typeface="Times New Roman" pitchFamily="18" charset="0"/>
              </a:rPr>
              <a:t>domination</a:t>
            </a:r>
            <a:endParaRPr dirty="0" lang="en-US">
              <a:latin typeface="Times New Roman" pitchFamily="18" charset="0"/>
              <a:cs typeface="Times New Roman" pitchFamily="18" charset="0"/>
            </a:endParaRPr>
          </a:p>
        </p:txBody>
      </p:sp>
      <p:sp>
        <p:nvSpPr>
          <p:cNvPr id="1048609" name="Content Placeholder 2"/>
          <p:cNvSpPr>
            <a:spLocks noGrp="1"/>
          </p:cNvSpPr>
          <p:nvPr>
            <p:ph idx="1"/>
          </p:nvPr>
        </p:nvSpPr>
        <p:spPr/>
        <p:txBody>
          <a:bodyPr>
            <a:normAutofit fontScale="93750" lnSpcReduction="20000"/>
          </a:bodyPr>
          <a:p>
            <a:r>
              <a:rPr dirty="0" lang="en-US" smtClean="0">
                <a:latin typeface="Times New Roman" pitchFamily="18" charset="0"/>
                <a:cs typeface="Times New Roman" pitchFamily="18" charset="0"/>
              </a:rPr>
              <a:t>Perspective of domination derives from the concept of ethnocentrism to understand the subjugation of one culture by another culture.</a:t>
            </a:r>
          </a:p>
          <a:p>
            <a:r>
              <a:rPr dirty="0" lang="en-US" smtClean="0">
                <a:latin typeface="Times New Roman" pitchFamily="18" charset="0"/>
                <a:cs typeface="Times New Roman" pitchFamily="18" charset="0"/>
              </a:rPr>
              <a:t>Ethnocentrism represents a perspective  to look at non western societies and their practices from their own perspective.</a:t>
            </a:r>
          </a:p>
          <a:p>
            <a:r>
              <a:rPr dirty="0" lang="en-US" smtClean="0">
                <a:latin typeface="Times New Roman" pitchFamily="18" charset="0"/>
                <a:cs typeface="Times New Roman" pitchFamily="18" charset="0"/>
              </a:rPr>
              <a:t>Many scholars including Edward Said provided a humanistic critic of western enlightenment and uncovered its link to colonialism and highlighted narratives of oppression, cultural and ideological biases which disempowered colonized people. </a:t>
            </a:r>
          </a:p>
          <a:p>
            <a:endParaRPr dirty="0" lang="en-US">
              <a:latin typeface="Times New Roman" pitchFamily="18" charset="0"/>
              <a:cs typeface="Times New Roman" pitchFamily="18" charset="0"/>
            </a:endParaRP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10" name="Title 1"/>
          <p:cNvSpPr>
            <a:spLocks noGrp="1"/>
          </p:cNvSpPr>
          <p:nvPr>
            <p:ph type="title"/>
          </p:nvPr>
        </p:nvSpPr>
        <p:spPr>
          <a:xfrm>
            <a:off x="304800" y="152400"/>
            <a:ext cx="8382000" cy="1265238"/>
          </a:xfrm>
        </p:spPr>
        <p:txBody>
          <a:bodyPr>
            <a:noAutofit/>
          </a:bodyPr>
          <a:p>
            <a:r>
              <a:rPr dirty="0" sz="3600" lang="en-US" smtClean="0">
                <a:latin typeface="Times New Roman" pitchFamily="18" charset="0"/>
                <a:cs typeface="Times New Roman" pitchFamily="18" charset="0"/>
              </a:rPr>
              <a:t>Beyond liberal multiculturalism </a:t>
            </a:r>
            <a:r>
              <a:rPr dirty="0" sz="3600" lang="en-US" smtClean="0">
                <a:latin typeface="Times New Roman" pitchFamily="18" charset="0"/>
                <a:cs typeface="Times New Roman" pitchFamily="18" charset="0"/>
              </a:rPr>
              <a:t>: Negotiating </a:t>
            </a:r>
            <a:r>
              <a:rPr dirty="0" sz="3600" lang="en-US" smtClean="0">
                <a:latin typeface="Times New Roman" pitchFamily="18" charset="0"/>
                <a:cs typeface="Times New Roman" pitchFamily="18" charset="0"/>
              </a:rPr>
              <a:t>cultural diversity</a:t>
            </a:r>
            <a:endParaRPr dirty="0" sz="3600" lang="en-US">
              <a:latin typeface="Times New Roman" pitchFamily="18" charset="0"/>
              <a:cs typeface="Times New Roman" pitchFamily="18" charset="0"/>
            </a:endParaRPr>
          </a:p>
        </p:txBody>
      </p:sp>
      <p:sp>
        <p:nvSpPr>
          <p:cNvPr id="1048611" name="Content Placeholder 2"/>
          <p:cNvSpPr>
            <a:spLocks noGrp="1"/>
          </p:cNvSpPr>
          <p:nvPr>
            <p:ph idx="1"/>
          </p:nvPr>
        </p:nvSpPr>
        <p:spPr/>
        <p:txBody>
          <a:bodyPr>
            <a:normAutofit fontScale="68750" lnSpcReduction="20000"/>
          </a:bodyPr>
          <a:p>
            <a:pPr algn="just"/>
            <a:r>
              <a:rPr dirty="0" lang="en-US" smtClean="0">
                <a:latin typeface="Times New Roman" pitchFamily="18" charset="0"/>
                <a:cs typeface="Times New Roman" pitchFamily="18" charset="0"/>
              </a:rPr>
              <a:t>Massive movement of people from one country to another country on account of globalization  has created problem of cultural rights of various groups and communities</a:t>
            </a:r>
            <a:r>
              <a:rPr dirty="0" lang="en-US" smtClean="0">
                <a:latin typeface="Times New Roman" pitchFamily="18" charset="0"/>
                <a:cs typeface="Times New Roman" pitchFamily="18" charset="0"/>
              </a:rPr>
              <a:t>.</a:t>
            </a:r>
            <a:endParaRPr dirty="0" lang="en-US" smtClean="0">
              <a:latin typeface="Times New Roman" pitchFamily="18" charset="0"/>
              <a:cs typeface="Times New Roman" pitchFamily="18" charset="0"/>
            </a:endParaRPr>
          </a:p>
          <a:p>
            <a:pPr algn="just"/>
            <a:r>
              <a:rPr dirty="0" lang="en-US" smtClean="0">
                <a:latin typeface="Times New Roman" pitchFamily="18" charset="0"/>
                <a:cs typeface="Times New Roman" pitchFamily="18" charset="0"/>
              </a:rPr>
              <a:t>Multiculturalism has emerged as institutional arrangements, supportive and protective policies, to facilitate coexistence of people belonging to different cultural traditions.</a:t>
            </a:r>
          </a:p>
          <a:p>
            <a:pPr algn="just"/>
            <a:r>
              <a:rPr dirty="0" lang="en-US" smtClean="0">
                <a:latin typeface="Times New Roman" pitchFamily="18" charset="0"/>
                <a:cs typeface="Times New Roman" pitchFamily="18" charset="0"/>
              </a:rPr>
              <a:t>In liberal multiculturalism cultural diversity is endorsed only when it is constructed within a framework of toleration and personal autonomy.</a:t>
            </a:r>
          </a:p>
          <a:p>
            <a:pPr algn="just"/>
            <a:r>
              <a:rPr dirty="0" lang="en-US" smtClean="0">
                <a:latin typeface="Times New Roman" pitchFamily="18" charset="0"/>
                <a:cs typeface="Times New Roman" pitchFamily="18" charset="0"/>
              </a:rPr>
              <a:t>Pluralism provides much stronger foundation for politics of cultural </a:t>
            </a:r>
            <a:r>
              <a:rPr dirty="0" lang="en-US" smtClean="0">
                <a:latin typeface="Times New Roman" pitchFamily="18" charset="0"/>
                <a:cs typeface="Times New Roman" pitchFamily="18" charset="0"/>
              </a:rPr>
              <a:t>differences (</a:t>
            </a:r>
            <a:r>
              <a:rPr dirty="0" lang="en-US" smtClean="0">
                <a:latin typeface="Times New Roman" pitchFamily="18" charset="0"/>
                <a:cs typeface="Times New Roman" pitchFamily="18" charset="0"/>
              </a:rPr>
              <a:t>views of </a:t>
            </a:r>
            <a:r>
              <a:rPr dirty="0" lang="en-US" err="1" smtClean="0">
                <a:latin typeface="Times New Roman" pitchFamily="18" charset="0"/>
                <a:cs typeface="Times New Roman" pitchFamily="18" charset="0"/>
              </a:rPr>
              <a:t>Issaih</a:t>
            </a:r>
            <a:r>
              <a:rPr dirty="0" lang="en-US" smtClean="0">
                <a:latin typeface="Times New Roman" pitchFamily="18" charset="0"/>
                <a:cs typeface="Times New Roman" pitchFamily="18" charset="0"/>
              </a:rPr>
              <a:t> Berlin</a:t>
            </a:r>
            <a:r>
              <a:rPr dirty="0" lang="en-US" smtClean="0">
                <a:latin typeface="Times New Roman" pitchFamily="18" charset="0"/>
                <a:cs typeface="Times New Roman" pitchFamily="18" charset="0"/>
              </a:rPr>
              <a:t>).</a:t>
            </a:r>
            <a:endParaRPr dirty="0" lang="en-US" smtClean="0">
              <a:latin typeface="Times New Roman" pitchFamily="18" charset="0"/>
              <a:cs typeface="Times New Roman" pitchFamily="18" charset="0"/>
            </a:endParaRPr>
          </a:p>
          <a:p>
            <a:pPr algn="just"/>
            <a:r>
              <a:rPr dirty="0" lang="en-US" err="1" smtClean="0">
                <a:latin typeface="Times New Roman" pitchFamily="18" charset="0"/>
                <a:cs typeface="Times New Roman" pitchFamily="18" charset="0"/>
              </a:rPr>
              <a:t>Amartya</a:t>
            </a:r>
            <a:r>
              <a:rPr dirty="0" lang="en-US" smtClean="0">
                <a:latin typeface="Times New Roman" pitchFamily="18" charset="0"/>
                <a:cs typeface="Times New Roman" pitchFamily="18" charset="0"/>
              </a:rPr>
              <a:t> </a:t>
            </a:r>
            <a:r>
              <a:rPr dirty="0" lang="en-US" err="1" smtClean="0">
                <a:latin typeface="Times New Roman" pitchFamily="18" charset="0"/>
                <a:cs typeface="Times New Roman" pitchFamily="18" charset="0"/>
              </a:rPr>
              <a:t>Sen</a:t>
            </a:r>
            <a:r>
              <a:rPr dirty="0" lang="en-US" smtClean="0">
                <a:latin typeface="Times New Roman" pitchFamily="18" charset="0"/>
                <a:cs typeface="Times New Roman" pitchFamily="18" charset="0"/>
              </a:rPr>
              <a:t> holds that human identities are not formed by membership of single social group only but diverse groups and conceptualization in former sense leads not only to miniaturization of humanity but make violence more likely. </a:t>
            </a:r>
            <a:endParaRPr dirty="0" lang="en-US">
              <a:latin typeface="Times New Roman" pitchFamily="18" charset="0"/>
              <a:cs typeface="Times New Roman" pitchFamily="18" charset="0"/>
            </a:endParaRP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12" name="Title 1"/>
          <p:cNvSpPr>
            <a:spLocks noGrp="1"/>
          </p:cNvSpPr>
          <p:nvPr>
            <p:ph type="title"/>
          </p:nvPr>
        </p:nvSpPr>
        <p:spPr/>
        <p:txBody>
          <a:bodyPr>
            <a:normAutofit fontScale="90000"/>
          </a:bodyPr>
          <a:p>
            <a:r>
              <a:rPr dirty="0" lang="en-US" smtClean="0">
                <a:latin typeface="Times New Roman" pitchFamily="18" charset="0"/>
                <a:cs typeface="Times New Roman" pitchFamily="18" charset="0"/>
              </a:rPr>
              <a:t>Retreat of globalization: resurgence of ethno cultural nationalism</a:t>
            </a:r>
            <a:endParaRPr dirty="0" lang="en-US">
              <a:latin typeface="Times New Roman" pitchFamily="18" charset="0"/>
              <a:cs typeface="Times New Roman" pitchFamily="18" charset="0"/>
            </a:endParaRPr>
          </a:p>
        </p:txBody>
      </p:sp>
      <p:sp>
        <p:nvSpPr>
          <p:cNvPr id="1048613" name="Content Placeholder 2"/>
          <p:cNvSpPr>
            <a:spLocks noGrp="1"/>
          </p:cNvSpPr>
          <p:nvPr>
            <p:ph idx="1"/>
          </p:nvPr>
        </p:nvSpPr>
        <p:spPr/>
        <p:txBody>
          <a:bodyPr>
            <a:normAutofit fontScale="68750" lnSpcReduction="20000"/>
          </a:bodyPr>
          <a:p>
            <a:pPr algn="just"/>
            <a:r>
              <a:rPr dirty="0" lang="en-US" smtClean="0">
                <a:latin typeface="Times New Roman" pitchFamily="18" charset="0"/>
                <a:cs typeface="Times New Roman" pitchFamily="18" charset="0"/>
              </a:rPr>
              <a:t>In recent years Europe has witnessed far right, nationalist and neo fascist parties making significant electoral gains and even controlling the government.</a:t>
            </a:r>
          </a:p>
          <a:p>
            <a:pPr algn="just"/>
            <a:r>
              <a:rPr dirty="0" lang="en-US" smtClean="0">
                <a:latin typeface="Times New Roman" pitchFamily="18" charset="0"/>
                <a:cs typeface="Times New Roman" pitchFamily="18" charset="0"/>
              </a:rPr>
              <a:t>After triumphs of Donald trump over `America first` and Brexit</a:t>
            </a:r>
            <a:r>
              <a:rPr dirty="0" lang="en-US" smtClean="0">
                <a:latin typeface="Times New Roman" pitchFamily="18" charset="0"/>
                <a:cs typeface="Times New Roman" pitchFamily="18" charset="0"/>
              </a:rPr>
              <a:t>, anti-immigration </a:t>
            </a:r>
            <a:r>
              <a:rPr dirty="0" lang="en-US" smtClean="0">
                <a:latin typeface="Times New Roman" pitchFamily="18" charset="0"/>
                <a:cs typeface="Times New Roman" pitchFamily="18" charset="0"/>
              </a:rPr>
              <a:t>and closing of borders have resonated in policy debates.</a:t>
            </a:r>
          </a:p>
          <a:p>
            <a:pPr algn="just"/>
            <a:r>
              <a:rPr dirty="0" lang="en-US" smtClean="0">
                <a:latin typeface="Times New Roman" pitchFamily="18" charset="0"/>
                <a:cs typeface="Times New Roman" pitchFamily="18" charset="0"/>
              </a:rPr>
              <a:t>The increasing economic inequality and perceived status loss among native white population </a:t>
            </a:r>
            <a:r>
              <a:rPr dirty="0" lang="en-US" err="1" smtClean="0">
                <a:latin typeface="Times New Roman" pitchFamily="18" charset="0"/>
                <a:cs typeface="Times New Roman" pitchFamily="18" charset="0"/>
              </a:rPr>
              <a:t>vis</a:t>
            </a:r>
            <a:r>
              <a:rPr dirty="0" lang="en-US" smtClean="0">
                <a:latin typeface="Times New Roman" pitchFamily="18" charset="0"/>
                <a:cs typeface="Times New Roman" pitchFamily="18" charset="0"/>
              </a:rPr>
              <a:t>-</a:t>
            </a:r>
            <a:r>
              <a:rPr dirty="0" lang="en-US" smtClean="0">
                <a:latin typeface="Times New Roman" pitchFamily="18" charset="0"/>
                <a:cs typeface="Times New Roman" pitchFamily="18" charset="0"/>
              </a:rPr>
              <a:t>a-</a:t>
            </a:r>
            <a:r>
              <a:rPr dirty="0" lang="en-US" err="1" smtClean="0">
                <a:latin typeface="Times New Roman" pitchFamily="18" charset="0"/>
                <a:cs typeface="Times New Roman" pitchFamily="18" charset="0"/>
              </a:rPr>
              <a:t>vis</a:t>
            </a:r>
            <a:r>
              <a:rPr dirty="0" lang="en-US" smtClean="0">
                <a:latin typeface="Times New Roman" pitchFamily="18" charset="0"/>
                <a:cs typeface="Times New Roman" pitchFamily="18" charset="0"/>
              </a:rPr>
              <a:t> </a:t>
            </a:r>
            <a:r>
              <a:rPr dirty="0" lang="en-US" smtClean="0">
                <a:latin typeface="Times New Roman" pitchFamily="18" charset="0"/>
                <a:cs typeface="Times New Roman" pitchFamily="18" charset="0"/>
              </a:rPr>
              <a:t>immigrants on account of free market globalization seem to have fuelled uncertainty that has been harnessed by ethno nationalist.</a:t>
            </a:r>
          </a:p>
          <a:p>
            <a:pPr algn="just"/>
            <a:r>
              <a:rPr dirty="0" lang="en-US" smtClean="0">
                <a:latin typeface="Times New Roman" pitchFamily="18" charset="0"/>
                <a:cs typeface="Times New Roman" pitchFamily="18" charset="0"/>
              </a:rPr>
              <a:t>This shift from outward looking and multiculturalism to inward and ethno cultural nationalism  is interpreted as viewing culture in static and essential framework without dynamics of internal and external pulls and pressure on culture.</a:t>
            </a:r>
            <a:endParaRPr dirty="0" lang="en-US">
              <a:latin typeface="Times New Roman" pitchFamily="18" charset="0"/>
              <a:cs typeface="Times New Roman" pitchFamily="18" charset="0"/>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14" name="Content Placeholder 2"/>
          <p:cNvSpPr>
            <a:spLocks noGrp="1"/>
          </p:cNvSpPr>
          <p:nvPr>
            <p:ph idx="1"/>
          </p:nvPr>
        </p:nvSpPr>
        <p:spPr>
          <a:xfrm>
            <a:off x="457200" y="609600"/>
            <a:ext cx="8229600" cy="5516563"/>
          </a:xfrm>
        </p:spPr>
        <p:txBody>
          <a:bodyPr>
            <a:normAutofit/>
          </a:bodyPr>
          <a:p>
            <a:pPr algn="just"/>
            <a:r>
              <a:rPr dirty="0" lang="en-US" smtClean="0">
                <a:latin typeface="Times New Roman" pitchFamily="18" charset="0"/>
                <a:cs typeface="Times New Roman" pitchFamily="18" charset="0"/>
              </a:rPr>
              <a:t>As an idea cosmopolitanism entails that world constitutes a single world community and that people have obligations towards all other people in world regardless of differences of culture and nationality.</a:t>
            </a:r>
          </a:p>
          <a:p>
            <a:pPr algn="just"/>
            <a:r>
              <a:rPr dirty="0" lang="en-US" smtClean="0">
                <a:latin typeface="Times New Roman" pitchFamily="18" charset="0"/>
                <a:cs typeface="Times New Roman" pitchFamily="18" charset="0"/>
              </a:rPr>
              <a:t>Individuals every where would come to see themselves as a global citizen united by common interest in global challenges like ecological problems and poverty.</a:t>
            </a:r>
          </a:p>
          <a:p>
            <a:pPr algn="just">
              <a:buNone/>
            </a:pPr>
            <a:endParaRPr dirty="0" lang="en-US" smtClean="0">
              <a:latin typeface="Times New Roman" pitchFamily="18" charset="0"/>
              <a:cs typeface="Times New Roman" pitchFamily="18" charset="0"/>
            </a:endParaRPr>
          </a:p>
          <a:p>
            <a:pPr algn="just"/>
            <a:endParaRPr dirty="0" lang="en-US">
              <a:latin typeface="Times New Roman" pitchFamily="18" charset="0"/>
              <a:cs typeface="Times New Roman" pitchFamily="18" charset="0"/>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15" name="Title 1"/>
          <p:cNvSpPr>
            <a:spLocks noGrp="1"/>
          </p:cNvSpPr>
          <p:nvPr>
            <p:ph type="title"/>
          </p:nvPr>
        </p:nvSpPr>
        <p:spPr>
          <a:xfrm>
            <a:off x="457200" y="0"/>
            <a:ext cx="8229600" cy="838200"/>
          </a:xfrm>
        </p:spPr>
        <p:txBody>
          <a:bodyPr/>
          <a:p>
            <a:r>
              <a:rPr dirty="0" sz="3600" lang="en-US">
                <a:latin typeface="Times New Roman" pitchFamily="18" charset="0"/>
                <a:cs typeface="Times New Roman" pitchFamily="18" charset="0"/>
              </a:rPr>
              <a:t>C</a:t>
            </a:r>
            <a:r>
              <a:rPr dirty="0" sz="3600" lang="en-US" smtClean="0">
                <a:latin typeface="Times New Roman" pitchFamily="18" charset="0"/>
                <a:cs typeface="Times New Roman" pitchFamily="18" charset="0"/>
              </a:rPr>
              <a:t>onclusion</a:t>
            </a:r>
            <a:endParaRPr dirty="0" lang="en-US">
              <a:latin typeface="Times New Roman" pitchFamily="18" charset="0"/>
              <a:cs typeface="Times New Roman" pitchFamily="18" charset="0"/>
            </a:endParaRPr>
          </a:p>
        </p:txBody>
      </p:sp>
      <p:sp>
        <p:nvSpPr>
          <p:cNvPr id="1048616" name="Content Placeholder 2"/>
          <p:cNvSpPr>
            <a:spLocks noGrp="1"/>
          </p:cNvSpPr>
          <p:nvPr>
            <p:ph idx="1"/>
          </p:nvPr>
        </p:nvSpPr>
        <p:spPr>
          <a:xfrm>
            <a:off x="457200" y="685800"/>
            <a:ext cx="8229600" cy="5440363"/>
          </a:xfrm>
        </p:spPr>
        <p:txBody>
          <a:bodyPr>
            <a:noAutofit/>
          </a:bodyPr>
          <a:p>
            <a:pPr algn="just"/>
            <a:r>
              <a:rPr dirty="0" sz="2000" lang="en-US" smtClean="0">
                <a:latin typeface="Times New Roman" pitchFamily="18" charset="0"/>
                <a:cs typeface="Times New Roman" pitchFamily="18" charset="0"/>
              </a:rPr>
              <a:t>With the phenomenal advancements in information and technologies and consequent instant exchange of mass mediated images, script and symbols, imagination about self and surrounding world has undergone profound transformation.</a:t>
            </a:r>
          </a:p>
          <a:p>
            <a:pPr algn="just"/>
            <a:r>
              <a:rPr dirty="0" sz="2000" lang="en-US" smtClean="0">
                <a:latin typeface="Times New Roman" pitchFamily="18" charset="0"/>
                <a:cs typeface="Times New Roman" pitchFamily="18" charset="0"/>
              </a:rPr>
              <a:t>There has emerged  contestation as to what extent a particular culture is able to maintain its distinctiveness in the face of US sponsored consumer culture.</a:t>
            </a:r>
          </a:p>
          <a:p>
            <a:pPr algn="just"/>
            <a:r>
              <a:rPr dirty="0" sz="2000" lang="en-US" smtClean="0">
                <a:latin typeface="Times New Roman" pitchFamily="18" charset="0"/>
                <a:cs typeface="Times New Roman" pitchFamily="18" charset="0"/>
              </a:rPr>
              <a:t>It is argued that after losing direct military control of third world countries, western value and cultural system rooted in consumerism and individualism is presented as standard culture  creating pressure on non western culture.</a:t>
            </a:r>
          </a:p>
          <a:p>
            <a:pPr algn="just"/>
            <a:r>
              <a:rPr dirty="0" sz="2000" lang="en-US" smtClean="0">
                <a:latin typeface="Times New Roman" pitchFamily="18" charset="0"/>
                <a:cs typeface="Times New Roman" pitchFamily="18" charset="0"/>
              </a:rPr>
              <a:t>This contestation has been interpreted in diverse ways with some scholars seeing as conflict of culture while others as hybridization –local culture and global culture reinforcing  each other through adaptation ,interpretation and translation.</a:t>
            </a:r>
          </a:p>
          <a:p>
            <a:pPr algn="just"/>
            <a:r>
              <a:rPr dirty="0" sz="2000" lang="en-US" smtClean="0">
                <a:latin typeface="Times New Roman" pitchFamily="18" charset="0"/>
                <a:cs typeface="Times New Roman" pitchFamily="18" charset="0"/>
              </a:rPr>
              <a:t>Despite digital divide technology is creating opportunities for cultural mixing ,political atmosphere in Europe  and elsewhere seem to be  endorsing cultural homogeneities.</a:t>
            </a:r>
          </a:p>
          <a:p>
            <a:pPr algn="just"/>
            <a:endParaRPr dirty="0" sz="2000" lang="en-US" smtClean="0">
              <a:latin typeface="Times New Roman" pitchFamily="18" charset="0"/>
              <a:cs typeface="Times New Roman" pitchFamily="18" charset="0"/>
            </a:endParaRPr>
          </a:p>
          <a:p>
            <a:pPr algn="just"/>
            <a:endParaRPr dirty="0" sz="2000" lang="en-US">
              <a:latin typeface="Times New Roman" pitchFamily="18" charset="0"/>
              <a:cs typeface="Times New Roman" pitchFamily="18" charset="0"/>
            </a:endParaRP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0" name=""/>
        <p:cNvGrpSpPr/>
        <p:nvPr/>
      </p:nvGrpSpPr>
      <p:grpSpPr>
        <a:xfrm>
          <a:off x="0" y="0"/>
          <a:ext cx="0" cy="0"/>
          <a:chOff x="0" y="0"/>
          <a:chExt cx="0" cy="0"/>
        </a:xfrm>
      </p:grpSpPr>
      <p:sp>
        <p:nvSpPr>
          <p:cNvPr id="1048593" name="Title 1"/>
          <p:cNvSpPr>
            <a:spLocks noGrp="1"/>
          </p:cNvSpPr>
          <p:nvPr>
            <p:ph type="title"/>
          </p:nvPr>
        </p:nvSpPr>
        <p:spPr/>
        <p:txBody>
          <a:bodyPr/>
          <a:p>
            <a:r>
              <a:rPr dirty="0" lang="en-US">
                <a:latin typeface="Times New Roman" pitchFamily="18" charset="0"/>
                <a:cs typeface="Times New Roman" pitchFamily="18" charset="0"/>
              </a:rPr>
              <a:t>I</a:t>
            </a:r>
            <a:r>
              <a:rPr dirty="0" lang="en-US" smtClean="0">
                <a:latin typeface="Times New Roman" pitchFamily="18" charset="0"/>
                <a:cs typeface="Times New Roman" pitchFamily="18" charset="0"/>
              </a:rPr>
              <a:t>ntroduction</a:t>
            </a:r>
            <a:endParaRPr dirty="0" lang="en-US">
              <a:latin typeface="Times New Roman" pitchFamily="18" charset="0"/>
              <a:cs typeface="Times New Roman" pitchFamily="18" charset="0"/>
            </a:endParaRPr>
          </a:p>
        </p:txBody>
      </p:sp>
      <p:sp>
        <p:nvSpPr>
          <p:cNvPr id="1048594" name="Content Placeholder 2"/>
          <p:cNvSpPr>
            <a:spLocks noGrp="1"/>
          </p:cNvSpPr>
          <p:nvPr>
            <p:ph idx="1"/>
          </p:nvPr>
        </p:nvSpPr>
        <p:spPr/>
        <p:txBody>
          <a:bodyPr>
            <a:normAutofit fontScale="75000" lnSpcReduction="20000"/>
          </a:bodyPr>
          <a:p>
            <a:pPr algn="just"/>
            <a:r>
              <a:rPr dirty="0" lang="en-US" smtClean="0">
                <a:latin typeface="Times New Roman" pitchFamily="18" charset="0"/>
                <a:cs typeface="Times New Roman" pitchFamily="18" charset="0"/>
              </a:rPr>
              <a:t>As globalization is multi dimensional process and highly contested,  study of its any dimension cannot be done in isolation.</a:t>
            </a:r>
          </a:p>
          <a:p>
            <a:pPr algn="just"/>
            <a:r>
              <a:rPr dirty="0" lang="en-US" smtClean="0">
                <a:latin typeface="Times New Roman" pitchFamily="18" charset="0"/>
                <a:cs typeface="Times New Roman" pitchFamily="18" charset="0"/>
              </a:rPr>
              <a:t>While technology represents material aspects of social life ,the realm of culture involves a system of meaning , values and human  imagination  about self and surrounding world.</a:t>
            </a:r>
          </a:p>
          <a:p>
            <a:pPr algn="just"/>
            <a:r>
              <a:rPr dirty="0" lang="en-US" smtClean="0">
                <a:latin typeface="Times New Roman" pitchFamily="18" charset="0"/>
                <a:cs typeface="Times New Roman" pitchFamily="18" charset="0"/>
              </a:rPr>
              <a:t>The cultural community determines individual identity to a large extent  by providing  a definite system of meanings</a:t>
            </a:r>
          </a:p>
          <a:p>
            <a:pPr algn="just"/>
            <a:r>
              <a:rPr dirty="0" lang="en-US" smtClean="0">
                <a:latin typeface="Times New Roman" pitchFamily="18" charset="0"/>
                <a:cs typeface="Times New Roman" pitchFamily="18" charset="0"/>
              </a:rPr>
              <a:t>Technological means and tools facilitate construction of collective identity and solidarity as printing press and consequent mass education system through printed words and imagery helped construct sense of nationalism.  </a:t>
            </a:r>
            <a:endParaRPr dirty="0" lang="en-US">
              <a:latin typeface="Times New Roman" pitchFamily="18" charset="0"/>
              <a:cs typeface="Times New Roman" pitchFamily="18" charset="0"/>
            </a:endParaRP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595" name="Title 1"/>
          <p:cNvSpPr>
            <a:spLocks noGrp="1"/>
          </p:cNvSpPr>
          <p:nvPr>
            <p:ph type="title"/>
          </p:nvPr>
        </p:nvSpPr>
        <p:spPr/>
        <p:txBody>
          <a:bodyPr>
            <a:normAutofit fontScale="90000"/>
          </a:bodyPr>
          <a:p>
            <a:r>
              <a:rPr dirty="0" lang="en-US" smtClean="0">
                <a:latin typeface="Times New Roman" pitchFamily="18" charset="0"/>
                <a:cs typeface="Times New Roman" pitchFamily="18" charset="0"/>
              </a:rPr>
              <a:t>Understanding culture and technology</a:t>
            </a:r>
            <a:endParaRPr dirty="0" lang="en-US">
              <a:latin typeface="Times New Roman" pitchFamily="18" charset="0"/>
              <a:cs typeface="Times New Roman" pitchFamily="18" charset="0"/>
            </a:endParaRPr>
          </a:p>
        </p:txBody>
      </p:sp>
      <p:sp>
        <p:nvSpPr>
          <p:cNvPr id="1048596" name="Content Placeholder 2"/>
          <p:cNvSpPr>
            <a:spLocks noGrp="1"/>
          </p:cNvSpPr>
          <p:nvPr>
            <p:ph idx="1"/>
          </p:nvPr>
        </p:nvSpPr>
        <p:spPr/>
        <p:txBody>
          <a:bodyPr>
            <a:normAutofit fontScale="87500" lnSpcReduction="20000"/>
          </a:bodyPr>
          <a:p>
            <a:pPr algn="just"/>
            <a:r>
              <a:rPr dirty="0" lang="en-US" smtClean="0">
                <a:latin typeface="Times New Roman" pitchFamily="18" charset="0"/>
                <a:cs typeface="Times New Roman" pitchFamily="18" charset="0"/>
              </a:rPr>
              <a:t>Culture has been conceptualized as an essence and as a process</a:t>
            </a:r>
          </a:p>
          <a:p>
            <a:pPr algn="just"/>
            <a:r>
              <a:rPr dirty="0" lang="en-US" smtClean="0">
                <a:latin typeface="Times New Roman" pitchFamily="18" charset="0"/>
                <a:cs typeface="Times New Roman" pitchFamily="18" charset="0"/>
              </a:rPr>
              <a:t>Culture, in former sense, maintains its certain essential feature and attributes and core values and defines identity of its constituent </a:t>
            </a:r>
            <a:r>
              <a:rPr dirty="0" lang="en-US" err="1" smtClean="0">
                <a:latin typeface="Times New Roman" pitchFamily="18" charset="0"/>
                <a:cs typeface="Times New Roman" pitchFamily="18" charset="0"/>
              </a:rPr>
              <a:t>memnbers</a:t>
            </a:r>
            <a:endParaRPr dirty="0" lang="en-US" smtClean="0">
              <a:latin typeface="Times New Roman" pitchFamily="18" charset="0"/>
              <a:cs typeface="Times New Roman" pitchFamily="18" charset="0"/>
            </a:endParaRPr>
          </a:p>
          <a:p>
            <a:pPr algn="just"/>
            <a:r>
              <a:rPr dirty="0" lang="en-US" smtClean="0">
                <a:latin typeface="Times New Roman" pitchFamily="18" charset="0"/>
                <a:cs typeface="Times New Roman" pitchFamily="18" charset="0"/>
              </a:rPr>
              <a:t>As a process culture is seen as continuously changing and informed by numerous internal processes and shaped by external forces.</a:t>
            </a:r>
          </a:p>
          <a:p>
            <a:pPr algn="just"/>
            <a:r>
              <a:rPr dirty="0" lang="en-US" smtClean="0">
                <a:latin typeface="Times New Roman" pitchFamily="18" charset="0"/>
                <a:cs typeface="Times New Roman" pitchFamily="18" charset="0"/>
              </a:rPr>
              <a:t>Technological innovations have historically been drivers of socio economic change and helped transmission  of cultural values and imagery.</a:t>
            </a:r>
            <a:endParaRPr dirty="0" lang="en-US">
              <a:latin typeface="Times New Roman" pitchFamily="18" charset="0"/>
              <a:cs typeface="Times New Roman" pitchFamily="18" charset="0"/>
            </a:endParaRPr>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597" name="Content Placeholder 2"/>
          <p:cNvSpPr>
            <a:spLocks noGrp="1"/>
          </p:cNvSpPr>
          <p:nvPr>
            <p:ph idx="1"/>
          </p:nvPr>
        </p:nvSpPr>
        <p:spPr>
          <a:xfrm>
            <a:off x="457200" y="457200"/>
            <a:ext cx="8229600" cy="5668963"/>
          </a:xfrm>
        </p:spPr>
        <p:txBody>
          <a:bodyPr>
            <a:normAutofit fontScale="96875" lnSpcReduction="20000"/>
          </a:bodyPr>
          <a:p>
            <a:pPr algn="just"/>
            <a:r>
              <a:rPr dirty="0" lang="en-US" smtClean="0">
                <a:latin typeface="Times New Roman" pitchFamily="18" charset="0"/>
                <a:cs typeface="Times New Roman" pitchFamily="18" charset="0"/>
              </a:rPr>
              <a:t>Massive technological disruptions in the area of transport, communication, chemical process and textile  which is  called industrialization  gave birth to capitalism  in Europe.</a:t>
            </a:r>
          </a:p>
          <a:p>
            <a:pPr algn="just"/>
            <a:r>
              <a:rPr dirty="0" lang="en-US" smtClean="0">
                <a:latin typeface="Times New Roman" pitchFamily="18" charset="0"/>
                <a:cs typeface="Times New Roman" pitchFamily="18" charset="0"/>
              </a:rPr>
              <a:t>Capitalism transformed the norms and value system of European people .print capitalism ,for example, helped standardized script leading to production of same text.</a:t>
            </a:r>
          </a:p>
          <a:p>
            <a:pPr algn="just"/>
            <a:r>
              <a:rPr dirty="0" lang="en-US" smtClean="0">
                <a:latin typeface="Times New Roman" pitchFamily="18" charset="0"/>
                <a:cs typeface="Times New Roman" pitchFamily="18" charset="0"/>
              </a:rPr>
              <a:t>Through these text  a unified and singular meaning via religion ,philosophy  science etc spread through out Europe.</a:t>
            </a:r>
            <a:endParaRPr dirty="0" lang="en-US">
              <a:latin typeface="Times New Roman" pitchFamily="18" charset="0"/>
              <a:cs typeface="Times New Roman" pitchFamily="18" charset="0"/>
            </a:endParaRPr>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598" name="Title 1"/>
          <p:cNvSpPr>
            <a:spLocks noGrp="1"/>
          </p:cNvSpPr>
          <p:nvPr>
            <p:ph type="title"/>
          </p:nvPr>
        </p:nvSpPr>
        <p:spPr/>
        <p:txBody>
          <a:bodyPr>
            <a:normAutofit fontScale="90000"/>
          </a:bodyPr>
          <a:p>
            <a:r>
              <a:rPr dirty="0" lang="en-US" smtClean="0">
                <a:latin typeface="Times New Roman" pitchFamily="18" charset="0"/>
                <a:cs typeface="Times New Roman" pitchFamily="18" charset="0"/>
              </a:rPr>
              <a:t>Globalization and technological innovations</a:t>
            </a:r>
            <a:endParaRPr dirty="0" lang="en-US">
              <a:latin typeface="Times New Roman" pitchFamily="18" charset="0"/>
              <a:cs typeface="Times New Roman" pitchFamily="18" charset="0"/>
            </a:endParaRPr>
          </a:p>
        </p:txBody>
      </p:sp>
      <p:sp>
        <p:nvSpPr>
          <p:cNvPr id="1048599" name="Content Placeholder 2"/>
          <p:cNvSpPr>
            <a:spLocks noGrp="1"/>
          </p:cNvSpPr>
          <p:nvPr>
            <p:ph idx="1"/>
          </p:nvPr>
        </p:nvSpPr>
        <p:spPr/>
        <p:txBody>
          <a:bodyPr>
            <a:normAutofit fontScale="68750" lnSpcReduction="20000"/>
          </a:bodyPr>
          <a:p>
            <a:pPr algn="just"/>
            <a:r>
              <a:rPr dirty="0" lang="en-US" smtClean="0">
                <a:latin typeface="Times New Roman" pitchFamily="18" charset="0"/>
                <a:cs typeface="Times New Roman" pitchFamily="18" charset="0"/>
              </a:rPr>
              <a:t>The second half of 20</a:t>
            </a:r>
            <a:r>
              <a:rPr baseline="30000" dirty="0" lang="en-US" smtClean="0">
                <a:latin typeface="Times New Roman" pitchFamily="18" charset="0"/>
                <a:cs typeface="Times New Roman" pitchFamily="18" charset="0"/>
              </a:rPr>
              <a:t>th</a:t>
            </a:r>
            <a:r>
              <a:rPr dirty="0" lang="en-US" smtClean="0">
                <a:latin typeface="Times New Roman" pitchFamily="18" charset="0"/>
                <a:cs typeface="Times New Roman" pitchFamily="18" charset="0"/>
              </a:rPr>
              <a:t> century   is marked with two significant   developments-beginning of financial globalization in 1970s and beginning of information technology (IT) revolution.</a:t>
            </a:r>
          </a:p>
          <a:p>
            <a:pPr algn="just"/>
            <a:r>
              <a:rPr dirty="0" lang="en-US" smtClean="0">
                <a:latin typeface="Times New Roman" pitchFamily="18" charset="0"/>
                <a:cs typeface="Times New Roman" pitchFamily="18" charset="0"/>
              </a:rPr>
              <a:t>Both these developments have become complementary to each other in 21</a:t>
            </a:r>
            <a:r>
              <a:rPr baseline="30000" dirty="0" lang="en-US" smtClean="0">
                <a:latin typeface="Times New Roman" pitchFamily="18" charset="0"/>
                <a:cs typeface="Times New Roman" pitchFamily="18" charset="0"/>
              </a:rPr>
              <a:t>st</a:t>
            </a:r>
            <a:r>
              <a:rPr dirty="0" lang="en-US" smtClean="0">
                <a:latin typeface="Times New Roman" pitchFamily="18" charset="0"/>
                <a:cs typeface="Times New Roman" pitchFamily="18" charset="0"/>
              </a:rPr>
              <a:t> century</a:t>
            </a:r>
          </a:p>
          <a:p>
            <a:pPr algn="just"/>
            <a:r>
              <a:rPr dirty="0" lang="en-US" smtClean="0">
                <a:latin typeface="Times New Roman" pitchFamily="18" charset="0"/>
                <a:cs typeface="Times New Roman" pitchFamily="18" charset="0"/>
              </a:rPr>
              <a:t>The IT revolution became possible through micro electronic revolution especially introduction of semiconductor and internet technologies linking together millions of computers and other devices across several jurisdictions.</a:t>
            </a:r>
          </a:p>
          <a:p>
            <a:pPr algn="just"/>
            <a:r>
              <a:rPr dirty="0" lang="en-US" smtClean="0">
                <a:latin typeface="Times New Roman" pitchFamily="18" charset="0"/>
                <a:cs typeface="Times New Roman" pitchFamily="18" charset="0"/>
              </a:rPr>
              <a:t>With reduction of tariffs on various categories of IT products by governments after signing agreements(1997) and web based software revolution  there has occurred information and knowledge explosion accessible  to individuals and groups hitherto unconnected and un networked.  </a:t>
            </a:r>
            <a:endParaRPr dirty="0" lang="en-US">
              <a:latin typeface="Times New Roman" pitchFamily="18" charset="0"/>
              <a:cs typeface="Times New Roman" pitchFamily="18" charset="0"/>
            </a:endParaRPr>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00" name="Title 1"/>
          <p:cNvSpPr>
            <a:spLocks noGrp="1"/>
          </p:cNvSpPr>
          <p:nvPr>
            <p:ph type="title"/>
          </p:nvPr>
        </p:nvSpPr>
        <p:spPr/>
        <p:txBody>
          <a:bodyPr>
            <a:normAutofit fontScale="90000"/>
          </a:bodyPr>
          <a:p>
            <a:r>
              <a:rPr dirty="0" lang="en-US" smtClean="0">
                <a:latin typeface="Times New Roman" pitchFamily="18" charset="0"/>
                <a:cs typeface="Times New Roman" pitchFamily="18" charset="0"/>
              </a:rPr>
              <a:t>Technology and reconfiguration of culture</a:t>
            </a:r>
            <a:endParaRPr dirty="0" lang="en-US">
              <a:latin typeface="Times New Roman" pitchFamily="18" charset="0"/>
              <a:cs typeface="Times New Roman" pitchFamily="18" charset="0"/>
            </a:endParaRPr>
          </a:p>
        </p:txBody>
      </p:sp>
      <p:sp>
        <p:nvSpPr>
          <p:cNvPr id="1048601" name="Content Placeholder 2"/>
          <p:cNvSpPr>
            <a:spLocks noGrp="1"/>
          </p:cNvSpPr>
          <p:nvPr>
            <p:ph idx="1"/>
          </p:nvPr>
        </p:nvSpPr>
        <p:spPr/>
        <p:txBody>
          <a:bodyPr>
            <a:normAutofit fontScale="84375" lnSpcReduction="10000"/>
          </a:bodyPr>
          <a:p>
            <a:pPr algn="just"/>
            <a:r>
              <a:rPr dirty="0" lang="en-US" smtClean="0">
                <a:latin typeface="Times New Roman" pitchFamily="18" charset="0"/>
                <a:cs typeface="Times New Roman" pitchFamily="18" charset="0"/>
              </a:rPr>
              <a:t>The technological revolution coupled with financial globalization has been making profound impact on the culture in 21</a:t>
            </a:r>
            <a:r>
              <a:rPr baseline="30000" dirty="0" lang="en-US" smtClean="0">
                <a:latin typeface="Times New Roman" pitchFamily="18" charset="0"/>
                <a:cs typeface="Times New Roman" pitchFamily="18" charset="0"/>
              </a:rPr>
              <a:t>st</a:t>
            </a:r>
            <a:r>
              <a:rPr dirty="0" lang="en-US" smtClean="0">
                <a:latin typeface="Times New Roman" pitchFamily="18" charset="0"/>
                <a:cs typeface="Times New Roman" pitchFamily="18" charset="0"/>
              </a:rPr>
              <a:t> century.</a:t>
            </a:r>
          </a:p>
          <a:p>
            <a:pPr algn="just"/>
            <a:r>
              <a:rPr dirty="0" lang="en-US">
                <a:latin typeface="Times New Roman" pitchFamily="18" charset="0"/>
                <a:cs typeface="Times New Roman" pitchFamily="18" charset="0"/>
              </a:rPr>
              <a:t> </a:t>
            </a:r>
            <a:r>
              <a:rPr dirty="0" lang="en-US" smtClean="0">
                <a:latin typeface="Times New Roman" pitchFamily="18" charset="0"/>
                <a:cs typeface="Times New Roman" pitchFamily="18" charset="0"/>
              </a:rPr>
              <a:t>As a result of theses two inter related processes culture is being redefined and reconfigured depending upon context and social location.</a:t>
            </a:r>
          </a:p>
          <a:p>
            <a:pPr algn="just"/>
            <a:r>
              <a:rPr dirty="0" lang="en-US" smtClean="0">
                <a:latin typeface="Times New Roman" pitchFamily="18" charset="0"/>
                <a:cs typeface="Times New Roman" pitchFamily="18" charset="0"/>
              </a:rPr>
              <a:t>This process of re imagination and  reconfiguration can be analyzed through following processes: homogenization, hybridization, domination, clash of civilization etc.</a:t>
            </a:r>
          </a:p>
          <a:p>
            <a:pPr algn="just"/>
            <a:r>
              <a:rPr dirty="0" lang="en-US" smtClean="0">
                <a:latin typeface="Times New Roman" pitchFamily="18" charset="0"/>
                <a:cs typeface="Times New Roman" pitchFamily="18" charset="0"/>
              </a:rPr>
              <a:t>These processes are also perspectives on culture</a:t>
            </a:r>
          </a:p>
          <a:p>
            <a:pPr algn="just"/>
            <a:endParaRPr dirty="0" lang="en-US">
              <a:latin typeface="Times New Roman" pitchFamily="18" charset="0"/>
              <a:cs typeface="Times New Roman" pitchFamily="18" charset="0"/>
            </a:endParaRP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5" name=""/>
        <p:cNvGrpSpPr/>
        <p:nvPr/>
      </p:nvGrpSpPr>
      <p:grpSpPr>
        <a:xfrm>
          <a:off x="0" y="0"/>
          <a:ext cx="0" cy="0"/>
          <a:chOff x="0" y="0"/>
          <a:chExt cx="0" cy="0"/>
        </a:xfrm>
      </p:grpSpPr>
      <p:sp>
        <p:nvSpPr>
          <p:cNvPr id="1048602" name="Title 1"/>
          <p:cNvSpPr>
            <a:spLocks noGrp="1"/>
          </p:cNvSpPr>
          <p:nvPr>
            <p:ph type="title"/>
          </p:nvPr>
        </p:nvSpPr>
        <p:spPr>
          <a:xfrm>
            <a:off x="457200" y="152400"/>
            <a:ext cx="8229600" cy="1066800"/>
          </a:xfrm>
        </p:spPr>
        <p:txBody>
          <a:bodyPr/>
          <a:p>
            <a:r>
              <a:rPr dirty="0" lang="en-US">
                <a:latin typeface="Times New Roman" pitchFamily="18" charset="0"/>
                <a:cs typeface="Times New Roman" pitchFamily="18" charset="0"/>
              </a:rPr>
              <a:t>H</a:t>
            </a:r>
            <a:r>
              <a:rPr dirty="0" lang="en-US" smtClean="0">
                <a:latin typeface="Times New Roman" pitchFamily="18" charset="0"/>
                <a:cs typeface="Times New Roman" pitchFamily="18" charset="0"/>
              </a:rPr>
              <a:t>omogenisation</a:t>
            </a:r>
            <a:endParaRPr dirty="0" lang="en-US">
              <a:latin typeface="Times New Roman" pitchFamily="18" charset="0"/>
              <a:cs typeface="Times New Roman" pitchFamily="18" charset="0"/>
            </a:endParaRPr>
          </a:p>
        </p:txBody>
      </p:sp>
      <p:sp>
        <p:nvSpPr>
          <p:cNvPr id="1048603" name="Content Placeholder 2"/>
          <p:cNvSpPr>
            <a:spLocks noGrp="1"/>
          </p:cNvSpPr>
          <p:nvPr>
            <p:ph idx="1"/>
          </p:nvPr>
        </p:nvSpPr>
        <p:spPr>
          <a:xfrm>
            <a:off x="457200" y="1219200"/>
            <a:ext cx="8229600" cy="4906963"/>
          </a:xfrm>
        </p:spPr>
        <p:txBody>
          <a:bodyPr>
            <a:noAutofit/>
          </a:bodyPr>
          <a:p>
            <a:pPr algn="just"/>
            <a:r>
              <a:rPr dirty="0" sz="1900" lang="en-US" smtClean="0">
                <a:latin typeface="Times New Roman" pitchFamily="18" charset="0"/>
                <a:cs typeface="Times New Roman" pitchFamily="18" charset="0"/>
              </a:rPr>
              <a:t>This perspectives see globalization and increasing means of communication as a factors that are promoting universalization of culture.</a:t>
            </a:r>
          </a:p>
          <a:p>
            <a:pPr algn="just"/>
            <a:r>
              <a:rPr dirty="0" sz="1900" lang="en-US" smtClean="0">
                <a:latin typeface="Times New Roman" pitchFamily="18" charset="0"/>
                <a:cs typeface="Times New Roman" pitchFamily="18" charset="0"/>
              </a:rPr>
              <a:t>Transnational corporations(TNCs), in pursuit of maximizing profits, mobilize superior resources to create similar tastes, practices and life style creating a c culture of consumerism.</a:t>
            </a:r>
          </a:p>
          <a:p>
            <a:pPr algn="just"/>
            <a:r>
              <a:rPr dirty="0" sz="1900" lang="en-US" smtClean="0">
                <a:latin typeface="Times New Roman" pitchFamily="18" charset="0"/>
                <a:cs typeface="Times New Roman" pitchFamily="18" charset="0"/>
              </a:rPr>
              <a:t>Many see it as </a:t>
            </a:r>
            <a:r>
              <a:rPr dirty="0" sz="1900" lang="en-US" err="1" smtClean="0">
                <a:latin typeface="Times New Roman" pitchFamily="18" charset="0"/>
                <a:cs typeface="Times New Roman" pitchFamily="18" charset="0"/>
              </a:rPr>
              <a:t>MacDonalization</a:t>
            </a:r>
            <a:r>
              <a:rPr dirty="0" sz="1900" lang="en-US" smtClean="0">
                <a:latin typeface="Times New Roman" pitchFamily="18" charset="0"/>
                <a:cs typeface="Times New Roman" pitchFamily="18" charset="0"/>
              </a:rPr>
              <a:t> of world.</a:t>
            </a:r>
          </a:p>
          <a:p>
            <a:pPr algn="just"/>
            <a:r>
              <a:rPr dirty="0" sz="1900" lang="en-US" smtClean="0">
                <a:latin typeface="Times New Roman" pitchFamily="18" charset="0"/>
                <a:cs typeface="Times New Roman" pitchFamily="18" charset="0"/>
              </a:rPr>
              <a:t>USA, being the hegemonic power pushes this individualistic consumer culture as standard culture and modern culture constructed through common logos and brand names.</a:t>
            </a:r>
          </a:p>
          <a:p>
            <a:pPr algn="just"/>
            <a:r>
              <a:rPr dirty="0" sz="1900" lang="en-US" smtClean="0">
                <a:latin typeface="Times New Roman" pitchFamily="18" charset="0"/>
                <a:cs typeface="Times New Roman" pitchFamily="18" charset="0"/>
              </a:rPr>
              <a:t>It is argued that west has used its military and economic dominance to impose its values ,beliefs and culture on non western societies.</a:t>
            </a:r>
          </a:p>
          <a:p>
            <a:pPr algn="just"/>
            <a:r>
              <a:rPr dirty="0" sz="1900" lang="en-US" smtClean="0">
                <a:latin typeface="Times New Roman" pitchFamily="18" charset="0"/>
                <a:cs typeface="Times New Roman" pitchFamily="18" charset="0"/>
              </a:rPr>
              <a:t>These values purport to apply and valid everywhere : democracy, free market, and human right(alternatively consumerism, commoditization and rationality)</a:t>
            </a:r>
          </a:p>
          <a:p>
            <a:pPr algn="just"/>
            <a:r>
              <a:rPr dirty="0" sz="1900" lang="en-US" smtClean="0">
                <a:latin typeface="Times New Roman" pitchFamily="18" charset="0"/>
                <a:cs typeface="Times New Roman" pitchFamily="18" charset="0"/>
              </a:rPr>
              <a:t>Critics argue that culture gives the idea of generation of meaning and orientation toward future, this is undermined by culture of homogenization manifested trough advertising ,circuit of exchange ,pricing etc</a:t>
            </a:r>
            <a:endParaRPr dirty="0" sz="1900" lang="en-US">
              <a:latin typeface="Times New Roman" pitchFamily="18" charset="0"/>
              <a:cs typeface="Times New Roman" pitchFamily="18" charset="0"/>
            </a:endParaRP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04" name="Title 1"/>
          <p:cNvSpPr>
            <a:spLocks noGrp="1"/>
          </p:cNvSpPr>
          <p:nvPr>
            <p:ph type="title"/>
          </p:nvPr>
        </p:nvSpPr>
        <p:spPr/>
        <p:txBody>
          <a:bodyPr>
            <a:normAutofit fontScale="90000"/>
          </a:bodyPr>
          <a:p>
            <a:r>
              <a:rPr dirty="0" lang="en-US" smtClean="0">
                <a:latin typeface="Times New Roman" pitchFamily="18" charset="0"/>
                <a:cs typeface="Times New Roman" pitchFamily="18" charset="0"/>
              </a:rPr>
              <a:t>Clash of Civilisation</a:t>
            </a:r>
            <a:br>
              <a:rPr dirty="0" lang="en-US" smtClean="0">
                <a:latin typeface="Times New Roman" pitchFamily="18" charset="0"/>
                <a:cs typeface="Times New Roman" pitchFamily="18" charset="0"/>
              </a:rPr>
            </a:br>
            <a:endParaRPr dirty="0" lang="en-US">
              <a:latin typeface="Times New Roman" pitchFamily="18" charset="0"/>
              <a:cs typeface="Times New Roman" pitchFamily="18" charset="0"/>
            </a:endParaRPr>
          </a:p>
        </p:txBody>
      </p:sp>
      <p:sp>
        <p:nvSpPr>
          <p:cNvPr id="1048605" name="Content Placeholder 2"/>
          <p:cNvSpPr>
            <a:spLocks noGrp="1"/>
          </p:cNvSpPr>
          <p:nvPr>
            <p:ph idx="1"/>
          </p:nvPr>
        </p:nvSpPr>
        <p:spPr/>
        <p:txBody>
          <a:bodyPr>
            <a:normAutofit fontScale="68750" lnSpcReduction="20000"/>
          </a:bodyPr>
          <a:p>
            <a:r>
              <a:rPr dirty="0" lang="en-US" smtClean="0">
                <a:latin typeface="Times New Roman" pitchFamily="18" charset="0"/>
                <a:cs typeface="Times New Roman" pitchFamily="18" charset="0"/>
              </a:rPr>
              <a:t>In cultural discourse over homogenization and cultural imperialism, Islamic fundamentalists have attempted to provide alternative view points to ethnocentric ideas</a:t>
            </a:r>
          </a:p>
          <a:p>
            <a:r>
              <a:rPr dirty="0" lang="en-US" smtClean="0">
                <a:latin typeface="Times New Roman" pitchFamily="18" charset="0"/>
                <a:cs typeface="Times New Roman" pitchFamily="18" charset="0"/>
              </a:rPr>
              <a:t>Drawing from Islamic text and Islamic history ,</a:t>
            </a:r>
            <a:r>
              <a:rPr dirty="0" lang="en-US" err="1" smtClean="0">
                <a:latin typeface="Times New Roman" pitchFamily="18" charset="0"/>
                <a:cs typeface="Times New Roman" pitchFamily="18" charset="0"/>
              </a:rPr>
              <a:t>Islamisc</a:t>
            </a:r>
            <a:r>
              <a:rPr dirty="0" lang="en-US" smtClean="0">
                <a:latin typeface="Times New Roman" pitchFamily="18" charset="0"/>
                <a:cs typeface="Times New Roman" pitchFamily="18" charset="0"/>
              </a:rPr>
              <a:t> scholars lay emphasis on religious rules and obligation and seeks to create a new kind if world civilization based on freedom of man  from every authority except God `s authority</a:t>
            </a:r>
          </a:p>
          <a:p>
            <a:r>
              <a:rPr dirty="0" lang="en-US" smtClean="0">
                <a:latin typeface="Times New Roman" pitchFamily="18" charset="0"/>
                <a:cs typeface="Times New Roman" pitchFamily="18" charset="0"/>
              </a:rPr>
              <a:t>Samuel P. Huntington argues that religion is defining characteristic of civilization  and different civilizations become caught up in conflict along their fault lines and among their leading states because the value they contain matters so much to their adherents.</a:t>
            </a:r>
          </a:p>
          <a:p>
            <a:r>
              <a:rPr dirty="0" lang="en-US" smtClean="0">
                <a:latin typeface="Times New Roman" pitchFamily="18" charset="0"/>
                <a:cs typeface="Times New Roman" pitchFamily="18" charset="0"/>
              </a:rPr>
              <a:t>In his thinking what is universalism to west is imperialism to rest. Most </a:t>
            </a:r>
            <a:r>
              <a:rPr dirty="0" lang="en-US" err="1" smtClean="0">
                <a:latin typeface="Times New Roman" pitchFamily="18" charset="0"/>
                <a:cs typeface="Times New Roman" pitchFamily="18" charset="0"/>
              </a:rPr>
              <a:t>muslim</a:t>
            </a:r>
            <a:r>
              <a:rPr dirty="0" lang="en-US" smtClean="0">
                <a:latin typeface="Times New Roman" pitchFamily="18" charset="0"/>
                <a:cs typeface="Times New Roman" pitchFamily="18" charset="0"/>
              </a:rPr>
              <a:t> countries resist western universalist, resent imposition and avoid convergence.</a:t>
            </a:r>
            <a:endParaRPr dirty="0" lang="en-US">
              <a:latin typeface="Times New Roman" pitchFamily="18" charset="0"/>
              <a:cs typeface="Times New Roman" pitchFamily="18" charset="0"/>
            </a:endParaRP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06" name="Title 1"/>
          <p:cNvSpPr>
            <a:spLocks noGrp="1"/>
          </p:cNvSpPr>
          <p:nvPr>
            <p:ph type="title"/>
          </p:nvPr>
        </p:nvSpPr>
        <p:spPr/>
        <p:txBody>
          <a:bodyPr/>
          <a:p>
            <a:r>
              <a:rPr dirty="0" lang="en-US" smtClean="0">
                <a:latin typeface="Times New Roman" pitchFamily="18" charset="0"/>
                <a:cs typeface="Times New Roman" pitchFamily="18" charset="0"/>
              </a:rPr>
              <a:t>hybridization</a:t>
            </a:r>
            <a:endParaRPr dirty="0" lang="en-US">
              <a:latin typeface="Times New Roman" pitchFamily="18" charset="0"/>
              <a:cs typeface="Times New Roman" pitchFamily="18" charset="0"/>
            </a:endParaRPr>
          </a:p>
        </p:txBody>
      </p:sp>
      <p:sp>
        <p:nvSpPr>
          <p:cNvPr id="1048607" name="Content Placeholder 2"/>
          <p:cNvSpPr>
            <a:spLocks noGrp="1"/>
          </p:cNvSpPr>
          <p:nvPr>
            <p:ph idx="1"/>
          </p:nvPr>
        </p:nvSpPr>
        <p:spPr/>
        <p:txBody>
          <a:bodyPr>
            <a:normAutofit fontScale="68750" lnSpcReduction="20000"/>
          </a:bodyPr>
          <a:p>
            <a:pPr algn="just"/>
            <a:r>
              <a:rPr dirty="0" lang="en-US" smtClean="0">
                <a:latin typeface="Times New Roman" pitchFamily="18" charset="0"/>
                <a:cs typeface="Times New Roman" pitchFamily="18" charset="0"/>
              </a:rPr>
              <a:t>As a perspective hybridization entails a dialectic or mutual reinforcement between global culture and particular culture.</a:t>
            </a:r>
          </a:p>
          <a:p>
            <a:pPr algn="just"/>
            <a:r>
              <a:rPr dirty="0" lang="en-US" smtClean="0">
                <a:latin typeface="Times New Roman" pitchFamily="18" charset="0"/>
                <a:cs typeface="Times New Roman" pitchFamily="18" charset="0"/>
              </a:rPr>
              <a:t>In the complex interplay of these two the former is seen as influencing the latter and vice versa in a ay that can be called </a:t>
            </a:r>
            <a:r>
              <a:rPr dirty="0" lang="en-US" err="1" smtClean="0">
                <a:latin typeface="Times New Roman" pitchFamily="18" charset="0"/>
                <a:cs typeface="Times New Roman" pitchFamily="18" charset="0"/>
              </a:rPr>
              <a:t>glocalisation</a:t>
            </a:r>
            <a:r>
              <a:rPr dirty="0" lang="en-US" smtClean="0">
                <a:latin typeface="Times New Roman" pitchFamily="18" charset="0"/>
                <a:cs typeface="Times New Roman" pitchFamily="18" charset="0"/>
              </a:rPr>
              <a:t>.</a:t>
            </a:r>
          </a:p>
          <a:p>
            <a:pPr algn="just"/>
            <a:r>
              <a:rPr dirty="0" lang="en-US" smtClean="0">
                <a:latin typeface="Times New Roman" pitchFamily="18" charset="0"/>
                <a:cs typeface="Times New Roman" pitchFamily="18" charset="0"/>
              </a:rPr>
              <a:t>Individuals and different nationals ,ethnic and racial group located in distant settings reacts actively or passively to the same mass media cultural products or symbols differently.</a:t>
            </a:r>
          </a:p>
          <a:p>
            <a:pPr algn="just"/>
            <a:r>
              <a:rPr dirty="0" lang="en-US" smtClean="0">
                <a:latin typeface="Times New Roman" pitchFamily="18" charset="0"/>
                <a:cs typeface="Times New Roman" pitchFamily="18" charset="0"/>
              </a:rPr>
              <a:t>Movement between cultural areas always involve interpretation,t </a:t>
            </a:r>
            <a:r>
              <a:rPr dirty="0" lang="en-US" err="1" smtClean="0">
                <a:latin typeface="Times New Roman" pitchFamily="18" charset="0"/>
                <a:cs typeface="Times New Roman" pitchFamily="18" charset="0"/>
              </a:rPr>
              <a:t>ranslation</a:t>
            </a:r>
            <a:r>
              <a:rPr dirty="0" lang="en-US" smtClean="0">
                <a:latin typeface="Times New Roman" pitchFamily="18" charset="0"/>
                <a:cs typeface="Times New Roman" pitchFamily="18" charset="0"/>
              </a:rPr>
              <a:t>, adaptation, and </a:t>
            </a:r>
            <a:r>
              <a:rPr dirty="0" lang="en-US" err="1" smtClean="0">
                <a:latin typeface="Times New Roman" pitchFamily="18" charset="0"/>
                <a:cs typeface="Times New Roman" pitchFamily="18" charset="0"/>
              </a:rPr>
              <a:t>indigezation</a:t>
            </a:r>
            <a:r>
              <a:rPr dirty="0" lang="en-US" smtClean="0">
                <a:latin typeface="Times New Roman" pitchFamily="18" charset="0"/>
                <a:cs typeface="Times New Roman" pitchFamily="18" charset="0"/>
              </a:rPr>
              <a:t> as receiving culture bring its own cultural resources to bear in dialectical fashion upon cultural import</a:t>
            </a:r>
          </a:p>
          <a:p>
            <a:pPr algn="just"/>
            <a:r>
              <a:rPr dirty="0" lang="en-US" smtClean="0">
                <a:latin typeface="Times New Roman" pitchFamily="18" charset="0"/>
                <a:cs typeface="Times New Roman" pitchFamily="18" charset="0"/>
              </a:rPr>
              <a:t>Globalization has stimulated nations global cities and cultural organization to not only protect but also project their culture in a global space. </a:t>
            </a:r>
            <a:endParaRPr dirty="0" lang="en-US">
              <a:latin typeface="Times New Roman" pitchFamily="18" charset="0"/>
              <a:cs typeface="Times New Roman" pitchFamily="18" charset="0"/>
            </a:endParaRPr>
          </a:p>
        </p:txBody>
      </p:sp>
    </p:spTree>
  </p:cSld>
  <p:clrMapOvr>
    <a:masterClrMapping/>
  </p:clrMapOvr>
  <p:timing/>
</p:sld>
</file>

<file path=ppt/theme/theme1.xml><?xml version="1.0" encoding="utf-8"?>
<a:theme xmlns:a="http://schemas.openxmlformats.org/drawingml/2006/main" name="Office Them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Chapter-6 Technological and cultural dimension of globalization</dc:title>
  <dc:creator>Virendra Kumar</dc:creator>
  <cp:lastModifiedBy>Golas</cp:lastModifiedBy>
  <dcterms:created xsi:type="dcterms:W3CDTF">2018-01-26T23:10:15Z</dcterms:created>
  <dcterms:modified xsi:type="dcterms:W3CDTF">2020-04-08T11:12:32Z</dcterms:modified>
</cp:coreProperties>
</file>